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60" r:id="rId5"/>
    <p:sldId id="288" r:id="rId6"/>
    <p:sldId id="269" r:id="rId7"/>
    <p:sldId id="259" r:id="rId8"/>
    <p:sldId id="271" r:id="rId9"/>
    <p:sldId id="287" r:id="rId10"/>
    <p:sldId id="279" r:id="rId11"/>
    <p:sldId id="272" r:id="rId12"/>
    <p:sldId id="273" r:id="rId13"/>
    <p:sldId id="280" r:id="rId14"/>
    <p:sldId id="270" r:id="rId15"/>
    <p:sldId id="281" r:id="rId16"/>
    <p:sldId id="282" r:id="rId17"/>
    <p:sldId id="275" r:id="rId18"/>
    <p:sldId id="283" r:id="rId19"/>
    <p:sldId id="276" r:id="rId20"/>
    <p:sldId id="277" r:id="rId21"/>
    <p:sldId id="284" r:id="rId22"/>
    <p:sldId id="285" r:id="rId23"/>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09"/>
    <p:restoredTop sz="95345"/>
  </p:normalViewPr>
  <p:slideViewPr>
    <p:cSldViewPr snapToGrid="0" snapToObjects="1">
      <p:cViewPr varScale="1">
        <p:scale>
          <a:sx n="110" d="100"/>
          <a:sy n="110" d="100"/>
        </p:scale>
        <p:origin x="1416" y="168"/>
      </p:cViewPr>
      <p:guideLst/>
    </p:cSldViewPr>
  </p:slideViewPr>
  <p:outlineViewPr>
    <p:cViewPr>
      <p:scale>
        <a:sx n="33" d="100"/>
        <a:sy n="33" d="100"/>
      </p:scale>
      <p:origin x="0" y="-22528"/>
    </p:cViewPr>
  </p:outlin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png>
</file>

<file path=ppt/media/image11.tiff>
</file>

<file path=ppt/media/image12.png>
</file>

<file path=ppt/media/image13.png>
</file>

<file path=ppt/media/image14.png>
</file>

<file path=ppt/media/image15.tiff>
</file>

<file path=ppt/media/image2.tiff>
</file>

<file path=ppt/media/image3.tiff>
</file>

<file path=ppt/media/image4.tiff>
</file>

<file path=ppt/media/image5.tiff>
</file>

<file path=ppt/media/image6.tiff>
</file>

<file path=ppt/media/image7.tif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that run locally setup? Code, files and database are on the same machine </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state of each component -&gt; the state of the view could be different than the state of the model</a:t>
            </a:r>
          </a:p>
        </p:txBody>
      </p:sp>
    </p:spTree>
    <p:extLst>
      <p:ext uri="{BB962C8B-B14F-4D97-AF65-F5344CB8AC3E}">
        <p14:creationId xmlns:p14="http://schemas.microsoft.com/office/powerpoint/2010/main" val="1096091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ym typeface="Helvetica"/>
              </a:rPr>
              <a:t>Computer network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4071466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3689965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306964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jsonplaceholder.typicode.com/post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tif"/></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rPr lang="en-US" dirty="0"/>
              <a:t>Web A</a:t>
            </a:r>
            <a:r>
              <a:rPr dirty="0"/>
              <a:t>pplications</a:t>
            </a:r>
          </a:p>
        </p:txBody>
      </p:sp>
      <p:sp>
        <p:nvSpPr>
          <p:cNvPr id="4" name="TextBox 3">
            <a:extLst>
              <a:ext uri="{FF2B5EF4-FFF2-40B4-BE49-F238E27FC236}">
                <a16:creationId xmlns:a16="http://schemas.microsoft.com/office/drawing/2014/main" id="{D82DD504-6A2D-A64D-B16D-C10F6F247371}"/>
              </a:ext>
            </a:extLst>
          </p:cNvPr>
          <p:cNvSpPr txBox="1"/>
          <p:nvPr/>
        </p:nvSpPr>
        <p:spPr>
          <a:xfrm>
            <a:off x="1812757" y="3600450"/>
            <a:ext cx="5518485" cy="553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a:r>
              <a:rPr kumimoji="0" lang="en-US" sz="3000" i="0" u="none" strike="noStrike" cap="none" spc="0" normalizeH="0" baseline="0" dirty="0">
                <a:ln>
                  <a:noFill/>
                </a:ln>
                <a:solidFill>
                  <a:srgbClr val="000000"/>
                </a:solidFill>
                <a:effectLst/>
                <a:uFillTx/>
                <a:latin typeface="+mj-lt"/>
                <a:ea typeface="+mj-ea"/>
                <a:cs typeface="+mj-cs"/>
                <a:sym typeface="Calibri"/>
              </a:rPr>
              <a:t>INF</a:t>
            </a:r>
            <a:r>
              <a:rPr lang="en-US" sz="3000" dirty="0"/>
              <a:t>WEB01-D and INFWEB21-D</a:t>
            </a:r>
            <a:endParaRPr kumimoji="0" lang="en-US" sz="300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are the basic ingredients of a web application?</a:t>
            </a:r>
          </a:p>
        </p:txBody>
      </p:sp>
    </p:spTree>
    <p:extLst>
      <p:ext uri="{BB962C8B-B14F-4D97-AF65-F5344CB8AC3E}">
        <p14:creationId xmlns:p14="http://schemas.microsoft.com/office/powerpoint/2010/main" val="79664058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pPr marL="359229"/>
            <a:r>
              <a:rPr lang="en-US" sz="2200" dirty="0">
                <a:latin typeface="Helvetica" pitchFamily="2" charset="0"/>
              </a:rPr>
              <a:t>The basic ingredients of a web application are:</a:t>
            </a:r>
          </a:p>
          <a:p>
            <a:pPr marL="821871" lvl="1" indent="-342900"/>
            <a:r>
              <a:rPr lang="en-US" sz="2200" b="1" dirty="0">
                <a:latin typeface="Helvetica" pitchFamily="2" charset="0"/>
              </a:rPr>
              <a:t>Protocols: </a:t>
            </a:r>
            <a:r>
              <a:rPr lang="en-US" sz="2200" dirty="0">
                <a:latin typeface="Helvetica" pitchFamily="2" charset="0"/>
              </a:rPr>
              <a:t>in addition to IP/TCP or IP/UDP it uses HTTP (Hypertext Transfer Protocol) </a:t>
            </a:r>
          </a:p>
          <a:p>
            <a:pPr marL="821871" lvl="1" indent="-342900"/>
            <a:r>
              <a:rPr lang="en-US" sz="2200" b="1" dirty="0">
                <a:latin typeface="Helvetica" pitchFamily="2" charset="0"/>
              </a:rPr>
              <a:t>Component files:</a:t>
            </a:r>
          </a:p>
          <a:p>
            <a:pPr marL="1196340" lvl="2" indent="-342900"/>
            <a:r>
              <a:rPr lang="en-US" sz="2200" u="sng" dirty="0">
                <a:latin typeface="Helvetica" pitchFamily="2" charset="0"/>
              </a:rPr>
              <a:t>Code files: </a:t>
            </a:r>
            <a:r>
              <a:rPr lang="en-US" sz="2200" dirty="0">
                <a:latin typeface="Helvetica" pitchFamily="2" charset="0"/>
              </a:rPr>
              <a:t>websites are built primarily from HTML, CSS, and JavaScript. Other programming languages (C#, Java, etc.) could be used to generate the website.</a:t>
            </a:r>
          </a:p>
          <a:p>
            <a:pPr marL="1196340" lvl="2" indent="-342900"/>
            <a:r>
              <a:rPr lang="en-US" sz="2200" u="sng" dirty="0">
                <a:latin typeface="Helvetica" pitchFamily="2" charset="0"/>
              </a:rPr>
              <a:t>Assets/Resources: </a:t>
            </a:r>
            <a:r>
              <a:rPr lang="en-US" sz="2200" dirty="0">
                <a:latin typeface="Helvetica" pitchFamily="2" charset="0"/>
              </a:rPr>
              <a:t>this is a collective name for all the other stuff that makes up a website</a:t>
            </a:r>
          </a:p>
          <a:p>
            <a:pPr marL="821871" lvl="1" indent="-342900"/>
            <a:r>
              <a:rPr lang="en-US" sz="2200" b="1" dirty="0">
                <a:latin typeface="Helvetica" pitchFamily="2" charset="0"/>
              </a:rPr>
              <a:t>Servers: </a:t>
            </a:r>
            <a:r>
              <a:rPr lang="en-US" sz="2200" dirty="0">
                <a:latin typeface="Helvetica" pitchFamily="2" charset="0"/>
              </a:rPr>
              <a:t>web server and databases if necessary   </a:t>
            </a:r>
          </a:p>
        </p:txBody>
      </p:sp>
    </p:spTree>
    <p:extLst>
      <p:ext uri="{BB962C8B-B14F-4D97-AF65-F5344CB8AC3E}">
        <p14:creationId xmlns:p14="http://schemas.microsoft.com/office/powerpoint/2010/main" val="386434378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238AE-0947-544F-BE63-42C5ED2C265F}"/>
              </a:ext>
            </a:extLst>
          </p:cNvPr>
          <p:cNvSpPr>
            <a:spLocks noGrp="1"/>
          </p:cNvSpPr>
          <p:nvPr>
            <p:ph type="title"/>
          </p:nvPr>
        </p:nvSpPr>
        <p:spPr/>
        <p:txBody>
          <a:bodyPr>
            <a:normAutofit fontScale="90000"/>
          </a:bodyPr>
          <a:lstStyle/>
          <a:p>
            <a:r>
              <a:rPr lang="en-US" sz="4900" dirty="0"/>
              <a:t>Example</a:t>
            </a:r>
            <a:r>
              <a:rPr lang="en-US" dirty="0"/>
              <a:t> of Client-Server Implementation</a:t>
            </a:r>
          </a:p>
        </p:txBody>
      </p:sp>
      <p:sp>
        <p:nvSpPr>
          <p:cNvPr id="4" name="Text Placeholder 2">
            <a:extLst>
              <a:ext uri="{FF2B5EF4-FFF2-40B4-BE49-F238E27FC236}">
                <a16:creationId xmlns:a16="http://schemas.microsoft.com/office/drawing/2014/main" id="{70A6D8CE-A163-0F4A-891E-D396A96EDE93}"/>
              </a:ext>
            </a:extLst>
          </p:cNvPr>
          <p:cNvSpPr txBox="1">
            <a:spLocks/>
          </p:cNvSpPr>
          <p:nvPr/>
        </p:nvSpPr>
        <p:spPr>
          <a:xfrm>
            <a:off x="719091" y="1600200"/>
            <a:ext cx="7174637"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a:lstStyle>
          <a:p>
            <a:pPr hangingPunct="1"/>
            <a:r>
              <a:rPr lang="en-US" sz="2200" dirty="0">
                <a:latin typeface="Helvetica" pitchFamily="2" charset="0"/>
              </a:rPr>
              <a:t>Suppose we use Postman application to connect the following URL: </a:t>
            </a:r>
            <a:r>
              <a:rPr lang="en-US" sz="2200" dirty="0">
                <a:latin typeface="Helvetica" pitchFamily="2" charset="0"/>
                <a:hlinkClick r:id="rId2"/>
              </a:rPr>
              <a:t>https://jsonplaceholder.typicode.com/posts</a:t>
            </a:r>
            <a:endParaRPr lang="en-US" sz="2200" dirty="0">
              <a:latin typeface="Helvetica" pitchFamily="2" charset="0"/>
            </a:endParaRPr>
          </a:p>
          <a:p>
            <a:pPr hangingPunct="1"/>
            <a:r>
              <a:rPr lang="en-US" sz="2200" dirty="0">
                <a:latin typeface="Helvetica" pitchFamily="2" charset="0"/>
              </a:rPr>
              <a:t>What are the two ends of this communications?</a:t>
            </a:r>
          </a:p>
          <a:p>
            <a:pPr hangingPunct="1"/>
            <a:r>
              <a:rPr lang="en-US" sz="2200" dirty="0">
                <a:latin typeface="Helvetica" pitchFamily="2" charset="0"/>
              </a:rPr>
              <a:t>Can you describe the functionalities provided at each end? </a:t>
            </a:r>
          </a:p>
        </p:txBody>
      </p:sp>
    </p:spTree>
    <p:extLst>
      <p:ext uri="{BB962C8B-B14F-4D97-AF65-F5344CB8AC3E}">
        <p14:creationId xmlns:p14="http://schemas.microsoft.com/office/powerpoint/2010/main" val="213495156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is the difference between dynamic and static web applications?</a:t>
            </a:r>
          </a:p>
          <a:p>
            <a:r>
              <a:rPr lang="en-US" sz="2200" dirty="0">
                <a:latin typeface="Helvetica" pitchFamily="2" charset="0"/>
              </a:rPr>
              <a:t>How would you separate the functionality of your application for simultaneous development and code reuse?</a:t>
            </a:r>
          </a:p>
          <a:p>
            <a:pPr marL="0" indent="0">
              <a:buNone/>
            </a:pPr>
            <a:r>
              <a:rPr lang="en-US" sz="2200" dirty="0">
                <a:latin typeface="Helvetica" pitchFamily="2" charset="0"/>
              </a:rPr>
              <a:t>  </a:t>
            </a:r>
          </a:p>
        </p:txBody>
      </p:sp>
    </p:spTree>
    <p:extLst>
      <p:ext uri="{BB962C8B-B14F-4D97-AF65-F5344CB8AC3E}">
        <p14:creationId xmlns:p14="http://schemas.microsoft.com/office/powerpoint/2010/main" val="104522128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rPr dirty="0"/>
              <a:t>Model-View-Controller (MVC)</a:t>
            </a:r>
          </a:p>
        </p:txBody>
      </p:sp>
      <p:sp>
        <p:nvSpPr>
          <p:cNvPr id="171" name="It is a behavioural design pattern.…"/>
          <p:cNvSpPr txBox="1">
            <a:spLocks noGrp="1"/>
          </p:cNvSpPr>
          <p:nvPr>
            <p:ph type="body" sz="half" idx="1"/>
          </p:nvPr>
        </p:nvSpPr>
        <p:spPr>
          <a:xfrm>
            <a:off x="457199" y="1600198"/>
            <a:ext cx="7840639" cy="4865916"/>
          </a:xfrm>
          <a:prstGeom prst="rect">
            <a:avLst/>
          </a:prstGeom>
        </p:spPr>
        <p:txBody>
          <a:bodyPr>
            <a:noAutofit/>
          </a:bodyPr>
          <a:lstStyle/>
          <a:p>
            <a:pPr defTabSz="349483">
              <a:lnSpc>
                <a:spcPts val="2800"/>
              </a:lnSpc>
              <a:spcBef>
                <a:spcPts val="0"/>
              </a:spcBef>
              <a:defRPr sz="1512"/>
            </a:pPr>
            <a:r>
              <a:rPr lang="en-US" sz="2200" dirty="0">
                <a:latin typeface="Helvetica" pitchFamily="2" charset="0"/>
              </a:rPr>
              <a:t>Many modern web applications use the MVC architectural pattern to allow:</a:t>
            </a:r>
          </a:p>
          <a:p>
            <a:pPr lvl="1" defTabSz="349483">
              <a:lnSpc>
                <a:spcPts val="2800"/>
              </a:lnSpc>
              <a:spcBef>
                <a:spcPts val="0"/>
              </a:spcBef>
              <a:defRPr sz="1512"/>
            </a:pPr>
            <a:r>
              <a:rPr lang="en-US" sz="2200" dirty="0">
                <a:latin typeface="Helvetica" pitchFamily="2" charset="0"/>
              </a:rPr>
              <a:t> simultaneous development,</a:t>
            </a:r>
          </a:p>
          <a:p>
            <a:pPr lvl="1" defTabSz="349483">
              <a:lnSpc>
                <a:spcPts val="2800"/>
              </a:lnSpc>
              <a:spcBef>
                <a:spcPts val="0"/>
              </a:spcBef>
              <a:defRPr sz="1512"/>
            </a:pPr>
            <a:r>
              <a:rPr lang="en-US" sz="2200" dirty="0">
                <a:latin typeface="Helvetica" pitchFamily="2" charset="0"/>
              </a:rPr>
              <a:t> and code reuse</a:t>
            </a:r>
          </a:p>
          <a:p>
            <a:pPr defTabSz="349483">
              <a:lnSpc>
                <a:spcPts val="2800"/>
              </a:lnSpc>
              <a:spcBef>
                <a:spcPts val="0"/>
              </a:spcBef>
              <a:defRPr sz="1512"/>
            </a:pPr>
            <a:r>
              <a:rPr lang="en-US" sz="2200" b="0" dirty="0">
                <a:latin typeface="Helvetica" pitchFamily="2" charset="0"/>
              </a:rPr>
              <a:t>The main idea is </a:t>
            </a:r>
            <a:r>
              <a:rPr lang="en-US" sz="2200" dirty="0">
                <a:latin typeface="Helvetica" pitchFamily="2" charset="0"/>
              </a:rPr>
              <a:t>to p</a:t>
            </a:r>
            <a:r>
              <a:rPr sz="2200" b="0" dirty="0">
                <a:latin typeface="Helvetica" pitchFamily="2" charset="0"/>
              </a:rPr>
              <a:t>artition an applications into three parts</a:t>
            </a:r>
            <a:r>
              <a:rPr lang="en-US" sz="2200" dirty="0">
                <a:latin typeface="Helvetica" pitchFamily="2" charset="0"/>
              </a:rPr>
              <a:t>:</a:t>
            </a: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Model</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View</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Controller </a:t>
            </a:r>
            <a:endParaRPr lang="en-US" sz="2200" dirty="0">
              <a:latin typeface="Helvetica" pitchFamily="2" charset="0"/>
            </a:endParaRPr>
          </a:p>
          <a:p>
            <a:pPr defTabSz="349483">
              <a:lnSpc>
                <a:spcPts val="2800"/>
              </a:lnSpc>
              <a:spcBef>
                <a:spcPts val="0"/>
              </a:spcBef>
              <a:defRPr sz="1512"/>
            </a:pPr>
            <a:r>
              <a:rPr lang="en-US" sz="2200" dirty="0">
                <a:latin typeface="Helvetica" pitchFamily="2" charset="0"/>
              </a:rPr>
              <a:t>What is the purpose of the Model?</a:t>
            </a:r>
          </a:p>
        </p:txBody>
      </p:sp>
      <p:pic>
        <p:nvPicPr>
          <p:cNvPr id="172" name="mvc.png" descr="mvc.png"/>
          <p:cNvPicPr>
            <a:picLocks noChangeAspect="1"/>
          </p:cNvPicPr>
          <p:nvPr/>
        </p:nvPicPr>
        <p:blipFill>
          <a:blip r:embed="rId3"/>
          <a:stretch>
            <a:fillRect/>
          </a:stretch>
        </p:blipFill>
        <p:spPr>
          <a:xfrm>
            <a:off x="5115949" y="3641035"/>
            <a:ext cx="4028051" cy="200439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13B4-7710-554D-B285-1F1B5169DBAC}"/>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47123559-6B3B-2D4D-9E31-3A3A6EA092CA}"/>
              </a:ext>
            </a:extLst>
          </p:cNvPr>
          <p:cNvSpPr>
            <a:spLocks noGrp="1"/>
          </p:cNvSpPr>
          <p:nvPr>
            <p:ph type="body" idx="1"/>
          </p:nvPr>
        </p:nvSpPr>
        <p:spPr/>
        <p:txBody>
          <a:bodyPr>
            <a:normAutofit/>
          </a:bodyPr>
          <a:lstStyle/>
          <a:p>
            <a:r>
              <a:rPr lang="en-US" sz="2200" dirty="0">
                <a:latin typeface="Helvetica" pitchFamily="2" charset="0"/>
              </a:rPr>
              <a:t>The central component of the pattern</a:t>
            </a:r>
          </a:p>
          <a:p>
            <a:r>
              <a:rPr lang="en-US" sz="2200" dirty="0">
                <a:latin typeface="Helvetica" pitchFamily="2" charset="0"/>
              </a:rPr>
              <a:t>It is the application's dynamic data structure, independent of the user interface</a:t>
            </a:r>
            <a:endParaRPr lang="en-US" sz="2200" baseline="30000" dirty="0">
              <a:latin typeface="Helvetica" pitchFamily="2" charset="0"/>
            </a:endParaRPr>
          </a:p>
          <a:p>
            <a:r>
              <a:rPr lang="en-US" sz="2200" dirty="0">
                <a:latin typeface="Helvetica" pitchFamily="2" charset="0"/>
              </a:rPr>
              <a:t>It directly manages the data and the logic to interact with a database provider</a:t>
            </a:r>
          </a:p>
        </p:txBody>
      </p:sp>
    </p:spTree>
    <p:extLst>
      <p:ext uri="{BB962C8B-B14F-4D97-AF65-F5344CB8AC3E}">
        <p14:creationId xmlns:p14="http://schemas.microsoft.com/office/powerpoint/2010/main" val="137645307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A015-C3B0-A243-A993-E9424FDC2512}"/>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0E6F53A0-522F-B346-986E-6D969C3B4A4B}"/>
              </a:ext>
            </a:extLst>
          </p:cNvPr>
          <p:cNvSpPr>
            <a:spLocks noGrp="1"/>
          </p:cNvSpPr>
          <p:nvPr>
            <p:ph type="body" idx="1"/>
          </p:nvPr>
        </p:nvSpPr>
        <p:spPr/>
        <p:txBody>
          <a:bodyPr>
            <a:normAutofit/>
          </a:bodyPr>
          <a:lstStyle/>
          <a:p>
            <a:r>
              <a:rPr lang="en-US" sz="2200" dirty="0">
                <a:latin typeface="Helvetica" pitchFamily="2" charset="0"/>
              </a:rPr>
              <a:t>Two general ways to implement the Model:</a:t>
            </a:r>
          </a:p>
          <a:p>
            <a:pPr lvl="1"/>
            <a:r>
              <a:rPr lang="en-US" sz="2200" dirty="0">
                <a:latin typeface="Helvetica" pitchFamily="2" charset="0"/>
              </a:rPr>
              <a:t>Tightly coupling the data-access code to a database provider like MySQL using SQL</a:t>
            </a:r>
          </a:p>
          <a:p>
            <a:pPr lvl="1"/>
            <a:r>
              <a:rPr lang="en-US" sz="2200" dirty="0">
                <a:latin typeface="Helvetica" pitchFamily="2" charset="0"/>
              </a:rPr>
              <a:t>Adding another abstraction layer, which is database provider independent, using object-relational mapper (ORM)</a:t>
            </a:r>
          </a:p>
          <a:p>
            <a:r>
              <a:rPr lang="en-US" sz="2200" dirty="0">
                <a:latin typeface="Helvetica" pitchFamily="2" charset="0"/>
              </a:rPr>
              <a:t>In this course we will use the later by mean of using:</a:t>
            </a:r>
          </a:p>
          <a:p>
            <a:pPr lvl="1"/>
            <a:r>
              <a:rPr lang="en-US" sz="2200" dirty="0">
                <a:latin typeface="Helvetica" pitchFamily="2" charset="0"/>
              </a:rPr>
              <a:t>Entity Framework Core:  object-relational mapper</a:t>
            </a:r>
          </a:p>
          <a:p>
            <a:pPr lvl="1"/>
            <a:r>
              <a:rPr lang="en-US" sz="2200" dirty="0">
                <a:latin typeface="Helvetica" pitchFamily="2" charset="0"/>
              </a:rPr>
              <a:t>Language-Integrated Query (</a:t>
            </a:r>
            <a:r>
              <a:rPr lang="en-US" sz="2200" dirty="0" err="1">
                <a:latin typeface="Helvetica" pitchFamily="2" charset="0"/>
              </a:rPr>
              <a:t>linq</a:t>
            </a:r>
            <a:r>
              <a:rPr lang="en-US" sz="2200" dirty="0">
                <a:latin typeface="Helvetica" pitchFamily="2" charset="0"/>
              </a:rPr>
              <a:t>): a data query language that have a type checking at compile type </a:t>
            </a:r>
            <a:endParaRPr lang="en-US" dirty="0"/>
          </a:p>
        </p:txBody>
      </p:sp>
    </p:spTree>
    <p:extLst>
      <p:ext uri="{BB962C8B-B14F-4D97-AF65-F5344CB8AC3E}">
        <p14:creationId xmlns:p14="http://schemas.microsoft.com/office/powerpoint/2010/main" val="226356595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6BDF7-8CC4-EC40-870C-0C43D1CD71AD}"/>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F4059475-1EB5-5547-BC7B-F6279680EA26}"/>
              </a:ext>
            </a:extLst>
          </p:cNvPr>
          <p:cNvSpPr>
            <a:spLocks noGrp="1"/>
          </p:cNvSpPr>
          <p:nvPr>
            <p:ph type="body" idx="1"/>
          </p:nvPr>
        </p:nvSpPr>
        <p:spPr/>
        <p:txBody>
          <a:bodyPr>
            <a:normAutofit/>
          </a:bodyPr>
          <a:lstStyle/>
          <a:p>
            <a:r>
              <a:rPr lang="en-US" sz="2200" dirty="0">
                <a:latin typeface="Helvetica" pitchFamily="2" charset="0"/>
              </a:rPr>
              <a:t>Modern approaches are based on a mapping between the data structures of the host programming language and those of the model</a:t>
            </a:r>
          </a:p>
          <a:p>
            <a:r>
              <a:rPr lang="en-US" sz="2200" dirty="0">
                <a:latin typeface="Helvetica" pitchFamily="2" charset="0"/>
              </a:rPr>
              <a:t>"O" because mainstream languages (C++, Java, C#) are still object-oriented</a:t>
            </a:r>
          </a:p>
          <a:p>
            <a:pPr marL="0" indent="0">
              <a:buNone/>
            </a:pPr>
            <a:endParaRPr lang="en-US" sz="2200" dirty="0">
              <a:latin typeface="Helvetica" pitchFamily="2" charset="0"/>
            </a:endParaRPr>
          </a:p>
        </p:txBody>
      </p:sp>
    </p:spTree>
    <p:extLst>
      <p:ext uri="{BB962C8B-B14F-4D97-AF65-F5344CB8AC3E}">
        <p14:creationId xmlns:p14="http://schemas.microsoft.com/office/powerpoint/2010/main" val="28967084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a:bodyPr>
          <a:lstStyle/>
          <a:p>
            <a:r>
              <a:rPr lang="en-US" sz="2200" dirty="0">
                <a:latin typeface="Helvetica" pitchFamily="2" charset="0"/>
              </a:rPr>
              <a:t>ORM automatically translates tables into classes, columns into attributes, and classes and attributes back into tables and columns;</a:t>
            </a:r>
          </a:p>
          <a:p>
            <a:r>
              <a:rPr lang="en-US" sz="2200" dirty="0">
                <a:latin typeface="Helvetica" pitchFamily="2" charset="0"/>
              </a:rPr>
              <a:t>Models also feature relations between entities:</a:t>
            </a:r>
          </a:p>
          <a:p>
            <a:pPr lvl="1"/>
            <a:r>
              <a:rPr lang="en-US" sz="2200" dirty="0">
                <a:latin typeface="Helvetica" pitchFamily="2" charset="0"/>
              </a:rPr>
              <a:t>For instance 1-N relation, where one entity of a type is logically connected to many entities of another type</a:t>
            </a:r>
          </a:p>
          <a:p>
            <a:pPr lvl="1"/>
            <a:r>
              <a:rPr lang="en-US" sz="2200" dirty="0">
                <a:latin typeface="Helvetica" pitchFamily="2" charset="0"/>
              </a:rPr>
              <a:t>Example: Course 1 - N Lectures </a:t>
            </a:r>
          </a:p>
          <a:p>
            <a:r>
              <a:rPr lang="en-US" sz="2200" dirty="0">
                <a:latin typeface="Helvetica" pitchFamily="2" charset="0"/>
              </a:rPr>
              <a:t>EF Core uses two additional design pattern to minimize duplicate query logic when processing data</a:t>
            </a:r>
          </a:p>
          <a:p>
            <a:pPr lvl="1"/>
            <a:r>
              <a:rPr lang="en-US" sz="2200" dirty="0">
                <a:latin typeface="Helvetica" pitchFamily="2" charset="0"/>
              </a:rPr>
              <a:t>Repository pattern</a:t>
            </a:r>
          </a:p>
          <a:p>
            <a:pPr lvl="1"/>
            <a:r>
              <a:rPr lang="en-US" sz="2200" dirty="0">
                <a:latin typeface="Helvetica" pitchFamily="2" charset="0"/>
              </a:rPr>
              <a:t>Unit of work pattern</a:t>
            </a:r>
          </a:p>
        </p:txBody>
      </p:sp>
    </p:spTree>
    <p:extLst>
      <p:ext uri="{BB962C8B-B14F-4D97-AF65-F5344CB8AC3E}">
        <p14:creationId xmlns:p14="http://schemas.microsoft.com/office/powerpoint/2010/main" val="338805003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F47AA-A356-E646-AA11-BF72B8CA713C}"/>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Repository Pattern</a:t>
            </a:r>
          </a:p>
        </p:txBody>
      </p:sp>
      <p:sp>
        <p:nvSpPr>
          <p:cNvPr id="3" name="Text Placeholder 2">
            <a:extLst>
              <a:ext uri="{FF2B5EF4-FFF2-40B4-BE49-F238E27FC236}">
                <a16:creationId xmlns:a16="http://schemas.microsoft.com/office/drawing/2014/main" id="{C0C76E46-D411-834F-BCEA-F634BBCEF0A4}"/>
              </a:ext>
            </a:extLst>
          </p:cNvPr>
          <p:cNvSpPr>
            <a:spLocks noGrp="1"/>
          </p:cNvSpPr>
          <p:nvPr>
            <p:ph type="body" idx="1"/>
          </p:nvPr>
        </p:nvSpPr>
        <p:spPr/>
        <p:txBody>
          <a:bodyPr>
            <a:normAutofit/>
          </a:bodyPr>
          <a:lstStyle/>
          <a:p>
            <a:r>
              <a:rPr lang="en-US" sz="2200" dirty="0">
                <a:latin typeface="Helvetica" pitchFamily="2" charset="0"/>
              </a:rPr>
              <a:t>Repository encapsulates the set of objects persisted in a data store and the operations performed over them</a:t>
            </a:r>
          </a:p>
          <a:p>
            <a:pPr lvl="1"/>
            <a:r>
              <a:rPr lang="en-US" sz="2200" dirty="0">
                <a:latin typeface="Helvetica" pitchFamily="2" charset="0"/>
              </a:rPr>
              <a:t>It centralize common data access functionality</a:t>
            </a:r>
          </a:p>
          <a:p>
            <a:pPr lvl="1"/>
            <a:r>
              <a:rPr lang="en-US" sz="2200" dirty="0">
                <a:latin typeface="Helvetica" pitchFamily="2" charset="0"/>
              </a:rPr>
              <a:t>It encapsulate the logic required to access data source</a:t>
            </a:r>
          </a:p>
        </p:txBody>
      </p:sp>
      <p:pic>
        <p:nvPicPr>
          <p:cNvPr id="7" name="Picture 6" descr="A screenshot of a cell phone&#10;&#10;Description automatically generated">
            <a:extLst>
              <a:ext uri="{FF2B5EF4-FFF2-40B4-BE49-F238E27FC236}">
                <a16:creationId xmlns:a16="http://schemas.microsoft.com/office/drawing/2014/main" id="{381170AA-FD54-FC4D-B4A9-F5CF35860318}"/>
              </a:ext>
            </a:extLst>
          </p:cNvPr>
          <p:cNvPicPr>
            <a:picLocks noChangeAspect="1"/>
          </p:cNvPicPr>
          <p:nvPr/>
        </p:nvPicPr>
        <p:blipFill rotWithShape="1">
          <a:blip r:embed="rId2">
            <a:extLst>
              <a:ext uri="{28A0092B-C50C-407E-A947-70E740481C1C}">
                <a14:useLocalDpi xmlns:a14="http://schemas.microsoft.com/office/drawing/2010/main" val="0"/>
              </a:ext>
            </a:extLst>
          </a:blip>
          <a:srcRect r="5670" b="3889"/>
          <a:stretch/>
        </p:blipFill>
        <p:spPr>
          <a:xfrm>
            <a:off x="5721905" y="3429000"/>
            <a:ext cx="2454688" cy="2574236"/>
          </a:xfrm>
          <a:prstGeom prst="rect">
            <a:avLst/>
          </a:prstGeom>
          <a:ln>
            <a:solidFill>
              <a:schemeClr val="accent1"/>
            </a:solidFill>
          </a:ln>
        </p:spPr>
      </p:pic>
    </p:spTree>
    <p:extLst>
      <p:ext uri="{BB962C8B-B14F-4D97-AF65-F5344CB8AC3E}">
        <p14:creationId xmlns:p14="http://schemas.microsoft.com/office/powerpoint/2010/main" val="100886705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rPr dirty="0"/>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latin typeface="Helvetica" pitchFamily="2" charset="0"/>
              </a:rPr>
              <a:t>Implementing reliable software can be a difficult process, why? </a:t>
            </a:r>
          </a:p>
          <a:p>
            <a:pPr marL="274320" indent="-274320" defTabSz="365758">
              <a:spcBef>
                <a:spcPts val="500"/>
              </a:spcBef>
              <a:defRPr sz="2500"/>
            </a:pPr>
            <a:endParaRPr sz="2200" dirty="0">
              <a:latin typeface="Helvetica" pitchFamily="2" charset="0"/>
            </a:endParaRPr>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2958927" y="3720276"/>
            <a:ext cx="913323" cy="913323"/>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3727700" y="3816864"/>
            <a:ext cx="642883" cy="642883"/>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5082700" y="3117980"/>
            <a:ext cx="642883" cy="642883"/>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5618922" y="2637270"/>
            <a:ext cx="920349" cy="920349"/>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4351389" y="3800300"/>
            <a:ext cx="1139453" cy="85459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5261349" y="4478832"/>
            <a:ext cx="642883" cy="642883"/>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5618922" y="4982249"/>
            <a:ext cx="1607912" cy="1607912"/>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1474715" y="3533474"/>
            <a:ext cx="1334237" cy="1334237"/>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6563704" y="2478157"/>
            <a:ext cx="1401724" cy="1401724"/>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637B-7C3F-D342-81A9-A7EF6EB3CDF8}"/>
              </a:ext>
            </a:extLst>
          </p:cNvPr>
          <p:cNvSpPr>
            <a:spLocks noGrp="1"/>
          </p:cNvSpPr>
          <p:nvPr>
            <p:ph type="title"/>
          </p:nvPr>
        </p:nvSpPr>
        <p:spPr/>
        <p:txBody>
          <a:bodyPr>
            <a:normAutofit/>
          </a:bodyPr>
          <a:lstStyle/>
          <a:p>
            <a:r>
              <a:rPr lang="en-US" dirty="0"/>
              <a:t>Unit of Works Pattern</a:t>
            </a:r>
          </a:p>
        </p:txBody>
      </p:sp>
      <p:sp>
        <p:nvSpPr>
          <p:cNvPr id="3" name="Text Placeholder 2">
            <a:extLst>
              <a:ext uri="{FF2B5EF4-FFF2-40B4-BE49-F238E27FC236}">
                <a16:creationId xmlns:a16="http://schemas.microsoft.com/office/drawing/2014/main" id="{93DBBA9C-199B-D24F-B8A1-433AE445A92A}"/>
              </a:ext>
            </a:extLst>
          </p:cNvPr>
          <p:cNvSpPr>
            <a:spLocks noGrp="1"/>
          </p:cNvSpPr>
          <p:nvPr>
            <p:ph type="body" idx="1"/>
          </p:nvPr>
        </p:nvSpPr>
        <p:spPr/>
        <p:txBody>
          <a:bodyPr>
            <a:normAutofit/>
          </a:bodyPr>
          <a:lstStyle/>
          <a:p>
            <a:r>
              <a:rPr lang="en-US" sz="2200" dirty="0">
                <a:latin typeface="Helvetica" pitchFamily="2" charset="0"/>
              </a:rPr>
              <a:t>When you're pulling data in and out of a database, it's important to keep track of what you've changed</a:t>
            </a:r>
          </a:p>
          <a:p>
            <a:r>
              <a:rPr lang="en-US" sz="2200" dirty="0">
                <a:latin typeface="Helvetica" pitchFamily="2" charset="0"/>
              </a:rPr>
              <a:t>A Unit of Work keeps track of everything you do during a transaction that can affect the database</a:t>
            </a:r>
          </a:p>
          <a:p>
            <a:pPr lvl="1"/>
            <a:r>
              <a:rPr lang="en-US" sz="2200" dirty="0">
                <a:latin typeface="Helvetica" pitchFamily="2" charset="0"/>
              </a:rPr>
              <a:t>It maintains a list of new, changed and deleted objects.</a:t>
            </a:r>
          </a:p>
          <a:p>
            <a:pPr lvl="1"/>
            <a:r>
              <a:rPr lang="en-US" sz="2200" dirty="0">
                <a:latin typeface="Helvetica" pitchFamily="2" charset="0"/>
              </a:rPr>
              <a:t>It coordinates persisting changes can be used across multiple repositories</a:t>
            </a:r>
          </a:p>
        </p:txBody>
      </p:sp>
      <p:pic>
        <p:nvPicPr>
          <p:cNvPr id="4" name="Picture 3" descr="A picture containing bird, table&#10;&#10;Description automatically generated">
            <a:extLst>
              <a:ext uri="{FF2B5EF4-FFF2-40B4-BE49-F238E27FC236}">
                <a16:creationId xmlns:a16="http://schemas.microsoft.com/office/drawing/2014/main" id="{D910B10C-1C64-FA47-B16F-959AB282EDBC}"/>
              </a:ext>
            </a:extLst>
          </p:cNvPr>
          <p:cNvPicPr>
            <a:picLocks noChangeAspect="1"/>
          </p:cNvPicPr>
          <p:nvPr/>
        </p:nvPicPr>
        <p:blipFill rotWithShape="1">
          <a:blip r:embed="rId2">
            <a:extLst>
              <a:ext uri="{28A0092B-C50C-407E-A947-70E740481C1C}">
                <a14:useLocalDpi xmlns:a14="http://schemas.microsoft.com/office/drawing/2010/main" val="0"/>
              </a:ext>
            </a:extLst>
          </a:blip>
          <a:srcRect l="3044" t="4367" r="3042" b="3903"/>
          <a:stretch/>
        </p:blipFill>
        <p:spPr>
          <a:xfrm>
            <a:off x="5696192" y="4303988"/>
            <a:ext cx="2745442" cy="2279374"/>
          </a:xfrm>
          <a:prstGeom prst="rect">
            <a:avLst/>
          </a:prstGeom>
          <a:noFill/>
          <a:ln>
            <a:solidFill>
              <a:schemeClr val="accent1"/>
            </a:solidFill>
          </a:ln>
        </p:spPr>
      </p:pic>
    </p:spTree>
    <p:extLst>
      <p:ext uri="{BB962C8B-B14F-4D97-AF65-F5344CB8AC3E}">
        <p14:creationId xmlns:p14="http://schemas.microsoft.com/office/powerpoint/2010/main" val="324832320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2DF27-9973-6F43-8F24-5A46C324C488}"/>
              </a:ext>
            </a:extLst>
          </p:cNvPr>
          <p:cNvSpPr>
            <a:spLocks noGrp="1"/>
          </p:cNvSpPr>
          <p:nvPr>
            <p:ph type="title"/>
          </p:nvPr>
        </p:nvSpPr>
        <p:spPr/>
        <p:txBody>
          <a:bodyPr>
            <a:normAutofit fontScale="90000"/>
          </a:bodyPr>
          <a:lstStyle/>
          <a:p>
            <a:r>
              <a:rPr lang="en-US" dirty="0"/>
              <a:t>Repository and Unit of Works in </a:t>
            </a:r>
            <a:br>
              <a:rPr lang="en-US" dirty="0"/>
            </a:br>
            <a:r>
              <a:rPr lang="en-US" dirty="0"/>
              <a:t>EF Core</a:t>
            </a:r>
          </a:p>
        </p:txBody>
      </p:sp>
      <p:pic>
        <p:nvPicPr>
          <p:cNvPr id="4" name="Picture 3">
            <a:extLst>
              <a:ext uri="{FF2B5EF4-FFF2-40B4-BE49-F238E27FC236}">
                <a16:creationId xmlns:a16="http://schemas.microsoft.com/office/drawing/2014/main" id="{F9E152D3-5880-0D42-BCD2-430D7C777E82}"/>
              </a:ext>
            </a:extLst>
          </p:cNvPr>
          <p:cNvPicPr>
            <a:picLocks noChangeAspect="1"/>
          </p:cNvPicPr>
          <p:nvPr/>
        </p:nvPicPr>
        <p:blipFill rotWithShape="1">
          <a:blip r:embed="rId2"/>
          <a:srcRect t="20773"/>
          <a:stretch/>
        </p:blipFill>
        <p:spPr>
          <a:xfrm>
            <a:off x="204561" y="3429000"/>
            <a:ext cx="8939439" cy="3123126"/>
          </a:xfrm>
          <a:prstGeom prst="rect">
            <a:avLst/>
          </a:prstGeom>
        </p:spPr>
      </p:pic>
      <p:sp>
        <p:nvSpPr>
          <p:cNvPr id="6" name="TextBox 5">
            <a:extLst>
              <a:ext uri="{FF2B5EF4-FFF2-40B4-BE49-F238E27FC236}">
                <a16:creationId xmlns:a16="http://schemas.microsoft.com/office/drawing/2014/main" id="{3F4E9D11-683C-BF48-885B-768C720DB7C0}"/>
              </a:ext>
            </a:extLst>
          </p:cNvPr>
          <p:cNvSpPr txBox="1"/>
          <p:nvPr/>
        </p:nvSpPr>
        <p:spPr>
          <a:xfrm flipH="1">
            <a:off x="808009" y="1869251"/>
            <a:ext cx="7037276" cy="14465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285750" indent="-285750">
              <a:buFont typeface="Arial" panose="020B0604020202020204" pitchFamily="34" charset="0"/>
              <a:buChar char="•"/>
            </a:pPr>
            <a:r>
              <a:rPr lang="en-US" sz="2200" dirty="0"/>
              <a:t>A </a:t>
            </a:r>
            <a:r>
              <a:rPr lang="en-US" sz="2200" dirty="0" err="1"/>
              <a:t>DbContext</a:t>
            </a:r>
            <a:r>
              <a:rPr lang="en-US" sz="2200" dirty="0"/>
              <a:t> instance represents a session with the database and can be used to query and save instances of your entities</a:t>
            </a:r>
          </a:p>
          <a:p>
            <a:pPr marL="285750" indent="-285750">
              <a:buFont typeface="Arial" panose="020B0604020202020204" pitchFamily="34" charset="0"/>
              <a:buChar char="•"/>
            </a:pPr>
            <a:r>
              <a:rPr lang="en-US" sz="2200"/>
              <a:t>It combines unit of </a:t>
            </a:r>
            <a:r>
              <a:rPr lang="en-US" sz="2200" dirty="0"/>
              <a:t>w</a:t>
            </a:r>
            <a:r>
              <a:rPr lang="en-US" sz="2200"/>
              <a:t>ork and repository </a:t>
            </a:r>
            <a:r>
              <a:rPr lang="en-US" sz="2200" dirty="0"/>
              <a:t>patterns</a:t>
            </a:r>
            <a:endParaRPr kumimoji="0" lang="en-US" sz="22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9124759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7E86B-9536-4243-97F1-7B80936C9583}"/>
              </a:ext>
            </a:extLst>
          </p:cNvPr>
          <p:cNvSpPr>
            <a:spLocks noGrp="1"/>
          </p:cNvSpPr>
          <p:nvPr>
            <p:ph type="title"/>
          </p:nvPr>
        </p:nvSpPr>
        <p:spPr/>
        <p:txBody>
          <a:bodyPr/>
          <a:lstStyle/>
          <a:p>
            <a:r>
              <a:rPr lang="en-US" dirty="0"/>
              <a:t>Live Example</a:t>
            </a:r>
          </a:p>
        </p:txBody>
      </p:sp>
      <p:sp>
        <p:nvSpPr>
          <p:cNvPr id="3" name="Text Placeholder 2">
            <a:extLst>
              <a:ext uri="{FF2B5EF4-FFF2-40B4-BE49-F238E27FC236}">
                <a16:creationId xmlns:a16="http://schemas.microsoft.com/office/drawing/2014/main" id="{703698C1-6709-F347-9158-A4728AF9D46D}"/>
              </a:ext>
            </a:extLst>
          </p:cNvPr>
          <p:cNvSpPr>
            <a:spLocks noGrp="1"/>
          </p:cNvSpPr>
          <p:nvPr>
            <p:ph type="body" idx="1"/>
          </p:nvPr>
        </p:nvSpPr>
        <p:spPr/>
        <p:txBody>
          <a:bodyPr>
            <a:normAutofit/>
          </a:bodyPr>
          <a:lstStyle/>
          <a:p>
            <a:r>
              <a:rPr lang="en-US" sz="2200" dirty="0">
                <a:latin typeface="Helvetica" pitchFamily="2" charset="0"/>
              </a:rPr>
              <a:t>Implement a console application for a movie database:</a:t>
            </a:r>
          </a:p>
          <a:p>
            <a:pPr lvl="1"/>
            <a:r>
              <a:rPr lang="en-US" sz="2200" dirty="0">
                <a:latin typeface="Helvetica" pitchFamily="2" charset="0"/>
              </a:rPr>
              <a:t>Relationship: movie 1&lt;-&gt;N actor</a:t>
            </a:r>
          </a:p>
          <a:p>
            <a:pPr lvl="1"/>
            <a:r>
              <a:rPr lang="en-US" sz="2200" dirty="0">
                <a:latin typeface="Helvetica" pitchFamily="2" charset="0"/>
              </a:rPr>
              <a:t>Relationship: movie N&lt;-&gt;N actor  </a:t>
            </a:r>
          </a:p>
        </p:txBody>
      </p:sp>
    </p:spTree>
    <p:extLst>
      <p:ext uri="{BB962C8B-B14F-4D97-AF65-F5344CB8AC3E}">
        <p14:creationId xmlns:p14="http://schemas.microsoft.com/office/powerpoint/2010/main" val="15980914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latin typeface="Helvetica" pitchFamily="2" charset="0"/>
              </a:rPr>
              <a:t>Recent development of web applications and the infrastructure around it has implication on the design and the implementation of software</a:t>
            </a:r>
          </a:p>
          <a:p>
            <a:r>
              <a:rPr sz="2200" dirty="0">
                <a:latin typeface="Helvetica" pitchFamily="2" charset="0"/>
              </a:rPr>
              <a:t>With recent development we mean cloud computing:</a:t>
            </a:r>
            <a:endParaRPr lang="en-US" sz="2200" dirty="0">
              <a:latin typeface="Helvetica" pitchFamily="2" charset="0"/>
            </a:endParaRPr>
          </a:p>
          <a:p>
            <a:pPr lvl="1"/>
            <a:r>
              <a:rPr lang="en-US" sz="2200" dirty="0">
                <a:latin typeface="Helvetica" pitchFamily="2" charset="0"/>
              </a:rPr>
              <a:t>Infrastructure as a service IaaS (for example hardware)</a:t>
            </a:r>
          </a:p>
          <a:p>
            <a:pPr lvl="1"/>
            <a:r>
              <a:rPr sz="2200" dirty="0">
                <a:latin typeface="Helvetica" pitchFamily="2" charset="0"/>
              </a:rPr>
              <a:t>Platform as a service PaaS (for example a servers)</a:t>
            </a:r>
            <a:endParaRPr lang="en-US" sz="2200" dirty="0">
              <a:latin typeface="Helvetica" pitchFamily="2" charset="0"/>
            </a:endParaRPr>
          </a:p>
          <a:p>
            <a:pPr lvl="1"/>
            <a:r>
              <a:rPr lang="en-US" sz="2200" dirty="0">
                <a:latin typeface="Helvetica" pitchFamily="2" charset="0"/>
              </a:rPr>
              <a:t>Software as a service SaaS (for example web shops)</a:t>
            </a:r>
          </a:p>
          <a:p>
            <a:r>
              <a:rPr lang="en-US" sz="2200" dirty="0">
                <a:latin typeface="Helvetica" pitchFamily="2" charset="0"/>
              </a:rPr>
              <a:t>How is this development implicating the application development?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Networks are characterized through their organizational purpose: </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Local area network (LAN) which is usually limited to a building</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Wide area network (WAN) which extends over a large geographical distance</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Virtual Private network (VPN) which uses tunneling to connect to another network </a:t>
            </a:r>
          </a:p>
          <a:p>
            <a:pPr marL="54427"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sym typeface="Helvetica"/>
              </a:rPr>
              <a:t>How are data transmitted in the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6100605" y="1904281"/>
            <a:ext cx="2458683" cy="2760484"/>
          </a:xfrm>
          <a:prstGeom prst="rect">
            <a:avLst/>
          </a:prstGeom>
        </p:spPr>
      </p:pic>
    </p:spTree>
    <p:extLst>
      <p:ext uri="{BB962C8B-B14F-4D97-AF65-F5344CB8AC3E}">
        <p14:creationId xmlns:p14="http://schemas.microsoft.com/office/powerpoint/2010/main" val="106757434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691974"/>
          </a:xfrm>
          <a:prstGeom prst="rect">
            <a:avLst/>
          </a:prstGeom>
        </p:spPr>
        <p:txBody>
          <a:bodyPr/>
          <a:lstStyle>
            <a:lvl1pPr defTabSz="384047">
              <a:defRPr sz="3600"/>
            </a:lvl1pPr>
          </a:lstStyle>
          <a:p>
            <a:r>
              <a:rPr lang="en-US" dirty="0"/>
              <a:t>N</a:t>
            </a:r>
            <a:r>
              <a:rPr dirty="0"/>
              <a:t>etwork </a:t>
            </a:r>
            <a:r>
              <a:rPr lang="en-US" dirty="0"/>
              <a:t>L</a:t>
            </a:r>
            <a:r>
              <a:rPr dirty="0"/>
              <a:t>ayers</a:t>
            </a:r>
            <a:r>
              <a:rPr lang="en-US" dirty="0"/>
              <a:t> and Data Flows</a:t>
            </a:r>
            <a:endParaRPr dirty="0"/>
          </a:p>
        </p:txBody>
      </p:sp>
      <p:pic>
        <p:nvPicPr>
          <p:cNvPr id="166" name="image2.tif" descr="image2.tif"/>
          <p:cNvPicPr>
            <a:picLocks noChangeAspect="1"/>
          </p:cNvPicPr>
          <p:nvPr/>
        </p:nvPicPr>
        <p:blipFill>
          <a:blip r:embed="rId3"/>
          <a:stretch>
            <a:fillRect/>
          </a:stretch>
        </p:blipFill>
        <p:spPr>
          <a:xfrm>
            <a:off x="896912" y="2601211"/>
            <a:ext cx="3503499" cy="4146999"/>
          </a:xfrm>
          <a:prstGeom prst="rect">
            <a:avLst/>
          </a:prstGeom>
          <a:ln w="12700">
            <a:miter lim="400000"/>
          </a:ln>
        </p:spPr>
      </p:pic>
      <p:pic>
        <p:nvPicPr>
          <p:cNvPr id="167" name="image3.tif" descr="image3.tif"/>
          <p:cNvPicPr>
            <a:picLocks noChangeAspect="1"/>
          </p:cNvPicPr>
          <p:nvPr/>
        </p:nvPicPr>
        <p:blipFill>
          <a:blip r:embed="rId4"/>
          <a:stretch>
            <a:fillRect/>
          </a:stretch>
        </p:blipFill>
        <p:spPr>
          <a:xfrm>
            <a:off x="4442653" y="2840158"/>
            <a:ext cx="4701347" cy="2938342"/>
          </a:xfrm>
          <a:prstGeom prst="rect">
            <a:avLst/>
          </a:prstGeom>
          <a:ln w="12700">
            <a:miter lim="400000"/>
          </a:ln>
        </p:spPr>
      </p:pic>
      <p:sp>
        <p:nvSpPr>
          <p:cNvPr id="168" name="Shape 187"/>
          <p:cNvSpPr txBox="1">
            <a:spLocks noGrp="1"/>
          </p:cNvSpPr>
          <p:nvPr>
            <p:ph type="body" sz="half" idx="1"/>
          </p:nvPr>
        </p:nvSpPr>
        <p:spPr>
          <a:xfrm>
            <a:off x="896912" y="1193800"/>
            <a:ext cx="7789888" cy="1180222"/>
          </a:xfrm>
          <a:prstGeom prst="rect">
            <a:avLst/>
          </a:prstGeom>
        </p:spPr>
        <p:txBody>
          <a:bodyPr>
            <a:noAutofit/>
          </a:bodyPr>
          <a:lstStyle/>
          <a:p>
            <a:pPr defTabSz="329184">
              <a:spcBef>
                <a:spcPts val="500"/>
              </a:spcBef>
              <a:defRPr sz="1700"/>
            </a:pPr>
            <a:r>
              <a:rPr lang="en-US" sz="2200" dirty="0">
                <a:latin typeface="Helvetica" pitchFamily="2" charset="0"/>
              </a:rPr>
              <a:t>Internet protocol suite IP/TCP provides end-to-end data communication</a:t>
            </a:r>
          </a:p>
          <a:p>
            <a:pPr defTabSz="329184">
              <a:spcBef>
                <a:spcPts val="500"/>
              </a:spcBef>
              <a:defRPr sz="1700"/>
            </a:pPr>
            <a:r>
              <a:rPr lang="en-US" sz="2200" dirty="0">
                <a:latin typeface="Helvetica" pitchFamily="2" charset="0"/>
              </a:rPr>
              <a:t>This functionality is organized into four abstraction layers</a:t>
            </a:r>
            <a:endParaRPr sz="2200" dirty="0">
              <a:latin typeface="Helvetica" pitchFamily="2"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a:t>
            </a:r>
            <a:r>
              <a:rPr lang="en-US" dirty="0"/>
              <a:t>-S</a:t>
            </a:r>
            <a:r>
              <a:rPr dirty="0"/>
              <a:t>erver </a:t>
            </a:r>
            <a:r>
              <a:rPr lang="en-US" dirty="0"/>
              <a:t>A</a:t>
            </a:r>
            <a:r>
              <a:rPr dirty="0"/>
              <a:t>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latin typeface="Helvetica" pitchFamily="2" charset="0"/>
              </a:rPr>
              <a:t>Web applications is a client–server computer program</a:t>
            </a:r>
          </a:p>
          <a:p>
            <a:pPr>
              <a:spcBef>
                <a:spcPts val="0"/>
              </a:spcBef>
              <a:defRPr sz="1400">
                <a:latin typeface="+mn-lt"/>
                <a:ea typeface="+mn-ea"/>
                <a:cs typeface="+mn-cs"/>
                <a:sym typeface="Helvetica"/>
              </a:defRPr>
            </a:pPr>
            <a:r>
              <a:rPr sz="2200" dirty="0">
                <a:latin typeface="Helvetica" pitchFamily="2" charset="0"/>
              </a:rPr>
              <a:t>A server</a:t>
            </a:r>
            <a:r>
              <a:rPr lang="en-US" sz="2200" dirty="0">
                <a:latin typeface="Helvetica" pitchFamily="2" charset="0"/>
              </a:rPr>
              <a:t> node</a:t>
            </a:r>
            <a:r>
              <a:rPr sz="2200" dirty="0">
                <a:latin typeface="Helvetica" pitchFamily="2" charset="0"/>
              </a:rPr>
              <a:t> runs one or more server programs which share their resources with clients</a:t>
            </a:r>
          </a:p>
          <a:p>
            <a:pPr>
              <a:spcBef>
                <a:spcPts val="0"/>
              </a:spcBef>
              <a:defRPr sz="1400">
                <a:latin typeface="+mn-lt"/>
                <a:ea typeface="+mn-ea"/>
                <a:cs typeface="+mn-cs"/>
                <a:sym typeface="Helvetica"/>
              </a:defRPr>
            </a:pPr>
            <a:r>
              <a:rPr sz="2200" dirty="0">
                <a:latin typeface="Helvetica" pitchFamily="2" charset="0"/>
              </a:rPr>
              <a:t>A client</a:t>
            </a:r>
            <a:r>
              <a:rPr lang="en-US" sz="2200" dirty="0">
                <a:latin typeface="Helvetica" pitchFamily="2" charset="0"/>
              </a:rPr>
              <a:t> node </a:t>
            </a:r>
            <a:r>
              <a:rPr sz="2200" dirty="0">
                <a:latin typeface="Helvetica" pitchFamily="2" charset="0"/>
              </a:rPr>
              <a:t>does not share any of its resources, but requests a server's content or service function</a:t>
            </a:r>
            <a:endParaRPr lang="en-US" sz="2200" dirty="0">
              <a:latin typeface="Helvetica" pitchFamily="2" charset="0"/>
            </a:endParaRPr>
          </a:p>
          <a:p>
            <a:pPr marL="140367" indent="-140367">
              <a:spcBef>
                <a:spcPts val="0"/>
              </a:spcBef>
              <a:buFontTx/>
              <a:defRPr sz="1400">
                <a:latin typeface="+mn-lt"/>
                <a:ea typeface="+mn-ea"/>
                <a:cs typeface="+mn-cs"/>
                <a:sym typeface="Helvetica"/>
              </a:defRPr>
            </a:pPr>
            <a:endParaRPr lang="en-US" sz="2200" dirty="0">
              <a:latin typeface="Helvetica" pitchFamily="2" charset="0"/>
            </a:endParaRPr>
          </a:p>
          <a:p>
            <a:pPr marL="0" indent="0">
              <a:spcBef>
                <a:spcPts val="0"/>
              </a:spcBef>
              <a:buNone/>
              <a:defRPr sz="1400">
                <a:latin typeface="+mn-lt"/>
                <a:ea typeface="+mn-ea"/>
                <a:cs typeface="+mn-cs"/>
                <a:sym typeface="Helvetica"/>
              </a:defRPr>
            </a:pPr>
            <a:endParaRPr sz="2200" dirty="0">
              <a:latin typeface="Helvetica" pitchFamily="2" charset="0"/>
            </a:endParaRPr>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stretch>
            <a:fillRect/>
          </a:stretch>
        </p:blipFill>
        <p:spPr>
          <a:xfrm>
            <a:off x="1287568" y="3589361"/>
            <a:ext cx="6300882" cy="222106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spTree>
    <p:extLst>
      <p:ext uri="{BB962C8B-B14F-4D97-AF65-F5344CB8AC3E}">
        <p14:creationId xmlns:p14="http://schemas.microsoft.com/office/powerpoint/2010/main" val="30283825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247900" y="2697163"/>
            <a:ext cx="3429000" cy="3429000"/>
          </a:xfrm>
          <a:prstGeom prst="rect">
            <a:avLst/>
          </a:prstGeom>
        </p:spPr>
      </p:pic>
    </p:spTree>
    <p:extLst>
      <p:ext uri="{BB962C8B-B14F-4D97-AF65-F5344CB8AC3E}">
        <p14:creationId xmlns:p14="http://schemas.microsoft.com/office/powerpoint/2010/main" val="112672095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4717</TotalTime>
  <Words>1379</Words>
  <Application>Microsoft Macintosh PowerPoint</Application>
  <PresentationFormat>On-screen Show (4:3)</PresentationFormat>
  <Paragraphs>129</Paragraphs>
  <Slides>22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Helvetica</vt:lpstr>
      <vt:lpstr>Office Theme</vt:lpstr>
      <vt:lpstr>Web Applications</vt:lpstr>
      <vt:lpstr>Motivation</vt:lpstr>
      <vt:lpstr>Motivation</vt:lpstr>
      <vt:lpstr>Networking</vt:lpstr>
      <vt:lpstr>Networking</vt:lpstr>
      <vt:lpstr>Network Layers and Data Flows</vt:lpstr>
      <vt:lpstr>Client-Server Architecture</vt:lpstr>
      <vt:lpstr>Network Protocols</vt:lpstr>
      <vt:lpstr>Network Protocols</vt:lpstr>
      <vt:lpstr>Question</vt:lpstr>
      <vt:lpstr>Web Applications</vt:lpstr>
      <vt:lpstr>Example of Client-Server Implementation</vt:lpstr>
      <vt:lpstr>Question</vt:lpstr>
      <vt:lpstr>Model-View-Controller (MVC)</vt:lpstr>
      <vt:lpstr>The Model in MVC</vt:lpstr>
      <vt:lpstr>The Model in MVC..</vt:lpstr>
      <vt:lpstr>Introduction to Object-Relational Mapper</vt:lpstr>
      <vt:lpstr>Introduction to Object-Relational Mapper..</vt:lpstr>
      <vt:lpstr>Repository Pattern</vt:lpstr>
      <vt:lpstr>Unit of Works Pattern</vt:lpstr>
      <vt:lpstr>Repository and Unit of Works in  EF Core</vt:lpstr>
      <vt:lpstr>Live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318</cp:revision>
  <dcterms:modified xsi:type="dcterms:W3CDTF">2019-11-19T11:37:28Z</dcterms:modified>
</cp:coreProperties>
</file>